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6"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6" d="100"/>
          <a:sy n="66" d="100"/>
        </p:scale>
        <p:origin x="1330" y="55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6EB3F6D-55EF-41C0-A890-42F4624F8F67}" type="datetimeFigureOut">
              <a:rPr lang="en-IN" smtClean="0"/>
              <a:t>28-09-2023</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B0CA23CE-F970-48AB-8BB4-EE602F8A03B2}" type="slidenum">
              <a:rPr lang="en-IN" smtClean="0"/>
              <a:t>‹#›</a:t>
            </a:fld>
            <a:endParaRPr lang="en-IN"/>
          </a:p>
        </p:txBody>
      </p:sp>
    </p:spTree>
    <p:extLst>
      <p:ext uri="{BB962C8B-B14F-4D97-AF65-F5344CB8AC3E}">
        <p14:creationId xmlns:p14="http://schemas.microsoft.com/office/powerpoint/2010/main" val="2733885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EB3F6D-55EF-41C0-A890-42F4624F8F67}" type="datetimeFigureOut">
              <a:rPr lang="en-IN" smtClean="0"/>
              <a:t>28-09-2023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CA23CE-F970-48AB-8BB4-EE602F8A03B2}" type="slidenum">
              <a:rPr lang="en-IN" smtClean="0"/>
              <a:t>‹#›</a:t>
            </a:fld>
            <a:endParaRPr lang="en-IN"/>
          </a:p>
        </p:txBody>
      </p:sp>
    </p:spTree>
    <p:extLst>
      <p:ext uri="{BB962C8B-B14F-4D97-AF65-F5344CB8AC3E}">
        <p14:creationId xmlns:p14="http://schemas.microsoft.com/office/powerpoint/2010/main" val="4083083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EB3F6D-55EF-41C0-A890-42F4624F8F67}" type="datetimeFigureOut">
              <a:rPr lang="en-IN" smtClean="0"/>
              <a:t>28-09-2023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CA23CE-F970-48AB-8BB4-EE602F8A03B2}" type="slidenum">
              <a:rPr lang="en-IN" smtClean="0"/>
              <a:t>‹#›</a:t>
            </a:fld>
            <a:endParaRPr lang="en-IN"/>
          </a:p>
        </p:txBody>
      </p:sp>
    </p:spTree>
    <p:extLst>
      <p:ext uri="{BB962C8B-B14F-4D97-AF65-F5344CB8AC3E}">
        <p14:creationId xmlns:p14="http://schemas.microsoft.com/office/powerpoint/2010/main" val="20138953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EB3F6D-55EF-41C0-A890-42F4624F8F67}" type="datetimeFigureOut">
              <a:rPr lang="en-IN" smtClean="0"/>
              <a:t>28-09-2023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CA23CE-F970-48AB-8BB4-EE602F8A03B2}" type="slidenum">
              <a:rPr lang="en-IN" smtClean="0"/>
              <a:t>‹#›</a:t>
            </a:fld>
            <a:endParaRPr lang="en-IN"/>
          </a:p>
        </p:txBody>
      </p:sp>
    </p:spTree>
    <p:extLst>
      <p:ext uri="{BB962C8B-B14F-4D97-AF65-F5344CB8AC3E}">
        <p14:creationId xmlns:p14="http://schemas.microsoft.com/office/powerpoint/2010/main" val="20782427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EB3F6D-55EF-41C0-A890-42F4624F8F67}" type="datetimeFigureOut">
              <a:rPr lang="en-IN" smtClean="0"/>
              <a:t>28-09-2023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CA23CE-F970-48AB-8BB4-EE602F8A03B2}" type="slidenum">
              <a:rPr lang="en-IN" smtClean="0"/>
              <a:t>‹#›</a:t>
            </a:fld>
            <a:endParaRPr lang="en-IN"/>
          </a:p>
        </p:txBody>
      </p:sp>
    </p:spTree>
    <p:extLst>
      <p:ext uri="{BB962C8B-B14F-4D97-AF65-F5344CB8AC3E}">
        <p14:creationId xmlns:p14="http://schemas.microsoft.com/office/powerpoint/2010/main" val="11134158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EB3F6D-55EF-41C0-A890-42F4624F8F67}" type="datetimeFigureOut">
              <a:rPr lang="en-IN" smtClean="0"/>
              <a:t>28-09-2023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CA23CE-F970-48AB-8BB4-EE602F8A03B2}" type="slidenum">
              <a:rPr lang="en-IN" smtClean="0"/>
              <a:t>‹#›</a:t>
            </a:fld>
            <a:endParaRPr lang="en-IN"/>
          </a:p>
        </p:txBody>
      </p:sp>
    </p:spTree>
    <p:extLst>
      <p:ext uri="{BB962C8B-B14F-4D97-AF65-F5344CB8AC3E}">
        <p14:creationId xmlns:p14="http://schemas.microsoft.com/office/powerpoint/2010/main" val="25193932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EB3F6D-55EF-41C0-A890-42F4624F8F67}" type="datetimeFigureOut">
              <a:rPr lang="en-IN" smtClean="0"/>
              <a:t>28-09-2023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CA23CE-F970-48AB-8BB4-EE602F8A03B2}" type="slidenum">
              <a:rPr lang="en-IN" smtClean="0"/>
              <a:t>‹#›</a:t>
            </a:fld>
            <a:endParaRPr lang="en-IN"/>
          </a:p>
        </p:txBody>
      </p:sp>
    </p:spTree>
    <p:extLst>
      <p:ext uri="{BB962C8B-B14F-4D97-AF65-F5344CB8AC3E}">
        <p14:creationId xmlns:p14="http://schemas.microsoft.com/office/powerpoint/2010/main" val="20473801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EB3F6D-55EF-41C0-A890-42F4624F8F67}" type="datetimeFigureOut">
              <a:rPr lang="en-IN" smtClean="0"/>
              <a:t>28-09-2023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CA23CE-F970-48AB-8BB4-EE602F8A03B2}" type="slidenum">
              <a:rPr lang="en-IN" smtClean="0"/>
              <a:t>‹#›</a:t>
            </a:fld>
            <a:endParaRPr lang="en-IN"/>
          </a:p>
        </p:txBody>
      </p:sp>
    </p:spTree>
    <p:extLst>
      <p:ext uri="{BB962C8B-B14F-4D97-AF65-F5344CB8AC3E}">
        <p14:creationId xmlns:p14="http://schemas.microsoft.com/office/powerpoint/2010/main" val="35161297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EB3F6D-55EF-41C0-A890-42F4624F8F67}" type="datetimeFigureOut">
              <a:rPr lang="en-IN" smtClean="0"/>
              <a:t>28-09-2023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CA23CE-F970-48AB-8BB4-EE602F8A03B2}" type="slidenum">
              <a:rPr lang="en-IN" smtClean="0"/>
              <a:t>‹#›</a:t>
            </a:fld>
            <a:endParaRPr lang="en-IN"/>
          </a:p>
        </p:txBody>
      </p:sp>
    </p:spTree>
    <p:extLst>
      <p:ext uri="{BB962C8B-B14F-4D97-AF65-F5344CB8AC3E}">
        <p14:creationId xmlns:p14="http://schemas.microsoft.com/office/powerpoint/2010/main" val="303077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EB3F6D-55EF-41C0-A890-42F4624F8F67}" type="datetimeFigureOut">
              <a:rPr lang="en-IN" smtClean="0"/>
              <a:t>28-09-2023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B0CA23CE-F970-48AB-8BB4-EE602F8A03B2}" type="slidenum">
              <a:rPr lang="en-IN" smtClean="0"/>
              <a:t>‹#›</a:t>
            </a:fld>
            <a:endParaRPr lang="en-IN"/>
          </a:p>
        </p:txBody>
      </p:sp>
    </p:spTree>
    <p:extLst>
      <p:ext uri="{BB962C8B-B14F-4D97-AF65-F5344CB8AC3E}">
        <p14:creationId xmlns:p14="http://schemas.microsoft.com/office/powerpoint/2010/main" val="3980111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EB3F6D-55EF-41C0-A890-42F4624F8F67}" type="datetimeFigureOut">
              <a:rPr lang="en-IN" smtClean="0"/>
              <a:t>28-09-2023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CA23CE-F970-48AB-8BB4-EE602F8A03B2}" type="slidenum">
              <a:rPr lang="en-IN" smtClean="0"/>
              <a:t>‹#›</a:t>
            </a:fld>
            <a:endParaRPr lang="en-IN"/>
          </a:p>
        </p:txBody>
      </p:sp>
    </p:spTree>
    <p:extLst>
      <p:ext uri="{BB962C8B-B14F-4D97-AF65-F5344CB8AC3E}">
        <p14:creationId xmlns:p14="http://schemas.microsoft.com/office/powerpoint/2010/main" val="731903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6EB3F6D-55EF-41C0-A890-42F4624F8F67}" type="datetimeFigureOut">
              <a:rPr lang="en-IN" smtClean="0"/>
              <a:t>28-09-2023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CA23CE-F970-48AB-8BB4-EE602F8A03B2}" type="slidenum">
              <a:rPr lang="en-IN" smtClean="0"/>
              <a:t>‹#›</a:t>
            </a:fld>
            <a:endParaRPr lang="en-IN"/>
          </a:p>
        </p:txBody>
      </p:sp>
    </p:spTree>
    <p:extLst>
      <p:ext uri="{BB962C8B-B14F-4D97-AF65-F5344CB8AC3E}">
        <p14:creationId xmlns:p14="http://schemas.microsoft.com/office/powerpoint/2010/main" val="671200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6EB3F6D-55EF-41C0-A890-42F4624F8F67}" type="datetimeFigureOut">
              <a:rPr lang="en-IN" smtClean="0"/>
              <a:t>28-09-2023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0CA23CE-F970-48AB-8BB4-EE602F8A03B2}" type="slidenum">
              <a:rPr lang="en-IN" smtClean="0"/>
              <a:t>‹#›</a:t>
            </a:fld>
            <a:endParaRPr lang="en-IN"/>
          </a:p>
        </p:txBody>
      </p:sp>
    </p:spTree>
    <p:extLst>
      <p:ext uri="{BB962C8B-B14F-4D97-AF65-F5344CB8AC3E}">
        <p14:creationId xmlns:p14="http://schemas.microsoft.com/office/powerpoint/2010/main" val="1293122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6EB3F6D-55EF-41C0-A890-42F4624F8F67}" type="datetimeFigureOut">
              <a:rPr lang="en-IN" smtClean="0"/>
              <a:t>28-09-2023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0CA23CE-F970-48AB-8BB4-EE602F8A03B2}" type="slidenum">
              <a:rPr lang="en-IN" smtClean="0"/>
              <a:t>‹#›</a:t>
            </a:fld>
            <a:endParaRPr lang="en-IN"/>
          </a:p>
        </p:txBody>
      </p:sp>
    </p:spTree>
    <p:extLst>
      <p:ext uri="{BB962C8B-B14F-4D97-AF65-F5344CB8AC3E}">
        <p14:creationId xmlns:p14="http://schemas.microsoft.com/office/powerpoint/2010/main" val="3133032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EB3F6D-55EF-41C0-A890-42F4624F8F67}" type="datetimeFigureOut">
              <a:rPr lang="en-IN" smtClean="0"/>
              <a:t>28-09-2023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0CA23CE-F970-48AB-8BB4-EE602F8A03B2}" type="slidenum">
              <a:rPr lang="en-IN" smtClean="0"/>
              <a:t>‹#›</a:t>
            </a:fld>
            <a:endParaRPr lang="en-IN"/>
          </a:p>
        </p:txBody>
      </p:sp>
    </p:spTree>
    <p:extLst>
      <p:ext uri="{BB962C8B-B14F-4D97-AF65-F5344CB8AC3E}">
        <p14:creationId xmlns:p14="http://schemas.microsoft.com/office/powerpoint/2010/main" val="125405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EB3F6D-55EF-41C0-A890-42F4624F8F67}" type="datetimeFigureOut">
              <a:rPr lang="en-IN" smtClean="0"/>
              <a:t>28-09-2023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CA23CE-F970-48AB-8BB4-EE602F8A03B2}" type="slidenum">
              <a:rPr lang="en-IN" smtClean="0"/>
              <a:t>‹#›</a:t>
            </a:fld>
            <a:endParaRPr lang="en-IN"/>
          </a:p>
        </p:txBody>
      </p:sp>
    </p:spTree>
    <p:extLst>
      <p:ext uri="{BB962C8B-B14F-4D97-AF65-F5344CB8AC3E}">
        <p14:creationId xmlns:p14="http://schemas.microsoft.com/office/powerpoint/2010/main" val="2258239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EB3F6D-55EF-41C0-A890-42F4624F8F67}" type="datetimeFigureOut">
              <a:rPr lang="en-IN" smtClean="0"/>
              <a:t>28-09-2023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CA23CE-F970-48AB-8BB4-EE602F8A03B2}" type="slidenum">
              <a:rPr lang="en-IN" smtClean="0"/>
              <a:t>‹#›</a:t>
            </a:fld>
            <a:endParaRPr lang="en-IN"/>
          </a:p>
        </p:txBody>
      </p:sp>
    </p:spTree>
    <p:extLst>
      <p:ext uri="{BB962C8B-B14F-4D97-AF65-F5344CB8AC3E}">
        <p14:creationId xmlns:p14="http://schemas.microsoft.com/office/powerpoint/2010/main" val="199760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6EB3F6D-55EF-41C0-A890-42F4624F8F67}" type="datetimeFigureOut">
              <a:rPr lang="en-IN" smtClean="0"/>
              <a:t>28-09-2023</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0CA23CE-F970-48AB-8BB4-EE602F8A03B2}" type="slidenum">
              <a:rPr lang="en-IN" smtClean="0"/>
              <a:t>‹#›</a:t>
            </a:fld>
            <a:endParaRPr lang="en-IN"/>
          </a:p>
        </p:txBody>
      </p:sp>
    </p:spTree>
    <p:extLst>
      <p:ext uri="{BB962C8B-B14F-4D97-AF65-F5344CB8AC3E}">
        <p14:creationId xmlns:p14="http://schemas.microsoft.com/office/powerpoint/2010/main" val="3656831943"/>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1FE3D-1BE2-851A-53B4-C11B94547F03}"/>
              </a:ext>
            </a:extLst>
          </p:cNvPr>
          <p:cNvSpPr>
            <a:spLocks noGrp="1"/>
          </p:cNvSpPr>
          <p:nvPr>
            <p:ph type="ctrTitle"/>
          </p:nvPr>
        </p:nvSpPr>
        <p:spPr>
          <a:xfrm>
            <a:off x="1961089" y="1086928"/>
            <a:ext cx="8574622" cy="2616199"/>
          </a:xfrm>
        </p:spPr>
        <p:txBody>
          <a:bodyPr>
            <a:normAutofit fontScale="90000"/>
          </a:bodyPr>
          <a:lstStyle/>
          <a:p>
            <a:pPr algn="ctr">
              <a:lnSpc>
                <a:spcPct val="150000"/>
              </a:lnSpc>
            </a:pPr>
            <a:r>
              <a:rPr lang="en-US" spc="600" dirty="0">
                <a:latin typeface="Broadway" panose="04040905080B02020502" pitchFamily="82" charset="0"/>
              </a:rPr>
              <a:t>SMART WATER FOUNTAIN</a:t>
            </a:r>
            <a:endParaRPr lang="en-IN" spc="600" dirty="0">
              <a:latin typeface="Broadway" panose="04040905080B02020502" pitchFamily="82" charset="0"/>
            </a:endParaRPr>
          </a:p>
        </p:txBody>
      </p:sp>
      <p:sp>
        <p:nvSpPr>
          <p:cNvPr id="3" name="Subtitle 2">
            <a:extLst>
              <a:ext uri="{FF2B5EF4-FFF2-40B4-BE49-F238E27FC236}">
                <a16:creationId xmlns:a16="http://schemas.microsoft.com/office/drawing/2014/main" id="{E3E75773-8603-AFB8-3990-849F0B3E54B3}"/>
              </a:ext>
            </a:extLst>
          </p:cNvPr>
          <p:cNvSpPr>
            <a:spLocks noGrp="1"/>
          </p:cNvSpPr>
          <p:nvPr>
            <p:ph type="subTitle" idx="1"/>
          </p:nvPr>
        </p:nvSpPr>
        <p:spPr>
          <a:xfrm>
            <a:off x="3079697" y="3903613"/>
            <a:ext cx="6987645" cy="1388534"/>
          </a:xfrm>
        </p:spPr>
        <p:txBody>
          <a:bodyPr/>
          <a:lstStyle/>
          <a:p>
            <a:pPr algn="ctr"/>
            <a:r>
              <a:rPr lang="en-US" b="1" spc="300" dirty="0">
                <a:solidFill>
                  <a:srgbClr val="00B0F0"/>
                </a:solidFill>
                <a:latin typeface="Agency FB" panose="020B0503020202020204" pitchFamily="34" charset="0"/>
              </a:rPr>
              <a:t>PHASE-I </a:t>
            </a:r>
            <a:r>
              <a:rPr lang="en-US" b="1" i="0" spc="300" dirty="0">
                <a:solidFill>
                  <a:srgbClr val="00B0F0"/>
                </a:solidFill>
                <a:effectLst/>
                <a:latin typeface="Agency FB" panose="020B0503020202020204" pitchFamily="34" charset="0"/>
              </a:rPr>
              <a:t>Problem Definition and Design Thinking</a:t>
            </a:r>
            <a:endParaRPr lang="en-IN" b="1" spc="300" dirty="0">
              <a:solidFill>
                <a:srgbClr val="00B0F0"/>
              </a:solidFill>
              <a:latin typeface="Agency FB" panose="020B0503020202020204" pitchFamily="34" charset="0"/>
            </a:endParaRPr>
          </a:p>
        </p:txBody>
      </p:sp>
      <p:sp>
        <p:nvSpPr>
          <p:cNvPr id="4" name="AutoShape 4">
            <a:extLst>
              <a:ext uri="{FF2B5EF4-FFF2-40B4-BE49-F238E27FC236}">
                <a16:creationId xmlns:a16="http://schemas.microsoft.com/office/drawing/2014/main" id="{39A6AF15-5A94-905B-7F0C-8EB02D08D426}"/>
              </a:ext>
            </a:extLst>
          </p:cNvPr>
          <p:cNvSpPr>
            <a:spLocks noChangeAspect="1" noChangeArrowheads="1"/>
          </p:cNvSpPr>
          <p:nvPr/>
        </p:nvSpPr>
        <p:spPr bwMode="auto">
          <a:xfrm>
            <a:off x="2846717" y="21034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6" descr="Naan Mudhalvan Engineering">
            <a:extLst>
              <a:ext uri="{FF2B5EF4-FFF2-40B4-BE49-F238E27FC236}">
                <a16:creationId xmlns:a16="http://schemas.microsoft.com/office/drawing/2014/main" id="{6FA06A58-4D35-6E94-8E60-CF5C2314A4D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24B0AB2A-4C89-7B50-5D6D-B57570C82C41}"/>
              </a:ext>
            </a:extLst>
          </p:cNvPr>
          <p:cNvPicPr>
            <a:picLocks noChangeAspect="1"/>
          </p:cNvPicPr>
          <p:nvPr/>
        </p:nvPicPr>
        <p:blipFill>
          <a:blip r:embed="rId2"/>
          <a:stretch>
            <a:fillRect/>
          </a:stretch>
        </p:blipFill>
        <p:spPr>
          <a:xfrm>
            <a:off x="10506930" y="287664"/>
            <a:ext cx="1540862" cy="928804"/>
          </a:xfrm>
          <a:prstGeom prst="rect">
            <a:avLst/>
          </a:prstGeom>
        </p:spPr>
      </p:pic>
      <p:pic>
        <p:nvPicPr>
          <p:cNvPr id="9" name="Picture 8">
            <a:extLst>
              <a:ext uri="{FF2B5EF4-FFF2-40B4-BE49-F238E27FC236}">
                <a16:creationId xmlns:a16="http://schemas.microsoft.com/office/drawing/2014/main" id="{4A1A1A54-A47A-650E-3334-729EE34F42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2966" y="294423"/>
            <a:ext cx="1507501" cy="656206"/>
          </a:xfrm>
          <a:prstGeom prst="rect">
            <a:avLst/>
          </a:prstGeom>
        </p:spPr>
      </p:pic>
      <p:sp>
        <p:nvSpPr>
          <p:cNvPr id="10" name="TextBox 9">
            <a:extLst>
              <a:ext uri="{FF2B5EF4-FFF2-40B4-BE49-F238E27FC236}">
                <a16:creationId xmlns:a16="http://schemas.microsoft.com/office/drawing/2014/main" id="{84B326B9-19BB-4D9E-AD28-FA24D7158501}"/>
              </a:ext>
            </a:extLst>
          </p:cNvPr>
          <p:cNvSpPr txBox="1"/>
          <p:nvPr/>
        </p:nvSpPr>
        <p:spPr>
          <a:xfrm>
            <a:off x="8149701" y="4617116"/>
            <a:ext cx="6798018" cy="2146998"/>
          </a:xfrm>
          <a:prstGeom prst="rect">
            <a:avLst/>
          </a:prstGeom>
          <a:noFill/>
        </p:spPr>
        <p:txBody>
          <a:bodyPr wrap="square" rtlCol="0">
            <a:spAutoFit/>
          </a:bodyPr>
          <a:lstStyle/>
          <a:p>
            <a:r>
              <a:rPr lang="en-US" sz="1600" b="1" dirty="0">
                <a:solidFill>
                  <a:srgbClr val="FF0000"/>
                </a:solidFill>
              </a:rPr>
              <a:t>DONE BY:</a:t>
            </a:r>
          </a:p>
          <a:p>
            <a:pPr marL="285750" indent="-285750">
              <a:lnSpc>
                <a:spcPct val="150000"/>
              </a:lnSpc>
              <a:buFont typeface="Wingdings" panose="05000000000000000000" pitchFamily="2" charset="2"/>
              <a:buChar char="Ø"/>
            </a:pPr>
            <a:r>
              <a:rPr lang="en-IN" sz="1600" dirty="0"/>
              <a:t> ARUN KUMAR.R                 (au82042106004)</a:t>
            </a:r>
          </a:p>
          <a:p>
            <a:pPr marL="285750" indent="-285750">
              <a:lnSpc>
                <a:spcPct val="150000"/>
              </a:lnSpc>
              <a:buFont typeface="Wingdings" panose="05000000000000000000" pitchFamily="2" charset="2"/>
              <a:buChar char="Ø"/>
            </a:pPr>
            <a:r>
              <a:rPr lang="en-IN" sz="1600" dirty="0"/>
              <a:t> DHINESH.R                           (au82042106012)</a:t>
            </a:r>
          </a:p>
          <a:p>
            <a:pPr marL="285750" indent="-285750">
              <a:lnSpc>
                <a:spcPct val="150000"/>
              </a:lnSpc>
              <a:buFont typeface="Wingdings" panose="05000000000000000000" pitchFamily="2" charset="2"/>
              <a:buChar char="Ø"/>
            </a:pPr>
            <a:r>
              <a:rPr lang="en-IN" sz="1600" dirty="0"/>
              <a:t>HARIHARASUDHAN.S      (au82042106014)</a:t>
            </a:r>
          </a:p>
          <a:p>
            <a:pPr marL="285750" indent="-285750">
              <a:lnSpc>
                <a:spcPct val="150000"/>
              </a:lnSpc>
              <a:buFont typeface="Wingdings" panose="05000000000000000000" pitchFamily="2" charset="2"/>
              <a:buChar char="Ø"/>
            </a:pPr>
            <a:r>
              <a:rPr lang="en-IN" sz="1600" dirty="0"/>
              <a:t>MILTON EMIRATE RAJ.S  (au82042106029)</a:t>
            </a:r>
          </a:p>
          <a:p>
            <a:pPr marL="285750" indent="-285750">
              <a:lnSpc>
                <a:spcPct val="150000"/>
              </a:lnSpc>
              <a:buFont typeface="Wingdings" panose="05000000000000000000" pitchFamily="2" charset="2"/>
              <a:buChar char="Ø"/>
            </a:pPr>
            <a:r>
              <a:rPr lang="en-IN" sz="1600" dirty="0"/>
              <a:t>MUKESH.M                            (au82042106030)</a:t>
            </a:r>
          </a:p>
        </p:txBody>
      </p:sp>
      <p:sp>
        <p:nvSpPr>
          <p:cNvPr id="13" name="TextBox 12">
            <a:extLst>
              <a:ext uri="{FF2B5EF4-FFF2-40B4-BE49-F238E27FC236}">
                <a16:creationId xmlns:a16="http://schemas.microsoft.com/office/drawing/2014/main" id="{C9E1B6A8-8053-AB2C-810A-279883028C33}"/>
              </a:ext>
            </a:extLst>
          </p:cNvPr>
          <p:cNvSpPr txBox="1"/>
          <p:nvPr/>
        </p:nvSpPr>
        <p:spPr>
          <a:xfrm>
            <a:off x="3661601" y="479285"/>
            <a:ext cx="8976200" cy="707886"/>
          </a:xfrm>
          <a:prstGeom prst="rect">
            <a:avLst/>
          </a:prstGeom>
          <a:noFill/>
        </p:spPr>
        <p:txBody>
          <a:bodyPr wrap="square" rtlCol="0">
            <a:spAutoFit/>
          </a:bodyPr>
          <a:lstStyle/>
          <a:p>
            <a:r>
              <a:rPr lang="en-US" sz="2000" dirty="0">
                <a:latin typeface="Copperplate Gothic Bold" panose="020E0705020206020404" pitchFamily="34" charset="0"/>
              </a:rPr>
              <a:t>IBM NAN MUDHALVAN –INTERNET OF THINGS</a:t>
            </a:r>
          </a:p>
          <a:p>
            <a:r>
              <a:rPr lang="en-US" sz="2000" dirty="0">
                <a:latin typeface="Copperplate Gothic Bold" panose="020E0705020206020404" pitchFamily="34" charset="0"/>
              </a:rPr>
              <a:t>                                     (GROUP-4)</a:t>
            </a:r>
            <a:endParaRPr lang="en-IN" sz="2000" dirty="0">
              <a:latin typeface="Copperplate Gothic Bold" panose="020E0705020206020404" pitchFamily="34" charset="0"/>
            </a:endParaRPr>
          </a:p>
        </p:txBody>
      </p:sp>
      <p:pic>
        <p:nvPicPr>
          <p:cNvPr id="15" name="Picture 14">
            <a:extLst>
              <a:ext uri="{FF2B5EF4-FFF2-40B4-BE49-F238E27FC236}">
                <a16:creationId xmlns:a16="http://schemas.microsoft.com/office/drawing/2014/main" id="{CF16B724-30D3-95C3-D272-EAA43D362A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4864" y="2130457"/>
            <a:ext cx="3666492" cy="1995551"/>
          </a:xfrm>
          <a:prstGeom prst="rect">
            <a:avLst/>
          </a:prstGeom>
        </p:spPr>
      </p:pic>
      <p:pic>
        <p:nvPicPr>
          <p:cNvPr id="17" name="Picture 16">
            <a:extLst>
              <a:ext uri="{FF2B5EF4-FFF2-40B4-BE49-F238E27FC236}">
                <a16:creationId xmlns:a16="http://schemas.microsoft.com/office/drawing/2014/main" id="{8520E58C-67F7-5539-6722-C48C617AA4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191" y="4225031"/>
            <a:ext cx="2632969" cy="2632969"/>
          </a:xfrm>
          <a:prstGeom prst="rect">
            <a:avLst/>
          </a:prstGeom>
        </p:spPr>
      </p:pic>
    </p:spTree>
    <p:extLst>
      <p:ext uri="{BB962C8B-B14F-4D97-AF65-F5344CB8AC3E}">
        <p14:creationId xmlns:p14="http://schemas.microsoft.com/office/powerpoint/2010/main" val="80718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733056-C5F0-A1F0-F8FB-3DD9437A616D}"/>
              </a:ext>
            </a:extLst>
          </p:cNvPr>
          <p:cNvSpPr txBox="1"/>
          <p:nvPr/>
        </p:nvSpPr>
        <p:spPr>
          <a:xfrm>
            <a:off x="1706880" y="361018"/>
            <a:ext cx="8778240" cy="3908762"/>
          </a:xfrm>
          <a:prstGeom prst="rect">
            <a:avLst/>
          </a:prstGeom>
          <a:noFill/>
        </p:spPr>
        <p:txBody>
          <a:bodyPr wrap="square">
            <a:spAutoFit/>
          </a:bodyPr>
          <a:lstStyle/>
          <a:p>
            <a:pPr algn="ctr"/>
            <a:r>
              <a:rPr lang="en-US" sz="4000" b="1" i="0" dirty="0">
                <a:solidFill>
                  <a:srgbClr val="FF0000"/>
                </a:solidFill>
                <a:effectLst/>
                <a:latin typeface="Bauhaus 93" panose="04030905020B02020C02" pitchFamily="82" charset="0"/>
              </a:rPr>
              <a:t>6</a:t>
            </a:r>
            <a:r>
              <a:rPr lang="en-US" sz="4000" b="1" dirty="0">
                <a:solidFill>
                  <a:srgbClr val="FF0000"/>
                </a:solidFill>
                <a:latin typeface="Bauhaus 93" panose="04030905020B02020C02" pitchFamily="82" charset="0"/>
              </a:rPr>
              <a:t>.</a:t>
            </a:r>
            <a:r>
              <a:rPr lang="en-US" sz="4000" b="1" i="0" dirty="0">
                <a:solidFill>
                  <a:srgbClr val="FF0000"/>
                </a:solidFill>
                <a:effectLst/>
                <a:latin typeface="Bauhaus 93" panose="04030905020B02020C02" pitchFamily="82" charset="0"/>
              </a:rPr>
              <a:t>Security and Privacy</a:t>
            </a:r>
          </a:p>
          <a:p>
            <a:pPr algn="ctr"/>
            <a:endParaRPr lang="en-US" sz="4000" b="1" i="0" dirty="0">
              <a:solidFill>
                <a:srgbClr val="FF0000"/>
              </a:solidFill>
              <a:effectLst/>
              <a:latin typeface="Bauhaus 93" panose="04030905020B02020C02" pitchFamily="82" charset="0"/>
            </a:endParaRPr>
          </a:p>
          <a:p>
            <a:pPr algn="ctr"/>
            <a:r>
              <a:rPr lang="en-US" sz="2400" b="0" i="0" dirty="0">
                <a:effectLst/>
                <a:latin typeface="Sitka Small Semibold" pitchFamily="2" charset="0"/>
              </a:rPr>
              <a:t>The Security and Privacy module is a critical aspect of our system. Robust security measures, including encryption, authentication, and access control, are implemented to protect user data and prevent unauthorized access. Privacy concerns are addressed through transparent data handling practices and compliance with relevant regulations.</a:t>
            </a:r>
          </a:p>
        </p:txBody>
      </p:sp>
      <p:pic>
        <p:nvPicPr>
          <p:cNvPr id="5" name="Picture 4">
            <a:extLst>
              <a:ext uri="{FF2B5EF4-FFF2-40B4-BE49-F238E27FC236}">
                <a16:creationId xmlns:a16="http://schemas.microsoft.com/office/drawing/2014/main" id="{EEB4269C-C7F6-5172-49EF-2D2E6ED3F4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0228" y="3562799"/>
            <a:ext cx="3761772" cy="3761772"/>
          </a:xfrm>
          <a:prstGeom prst="rect">
            <a:avLst/>
          </a:prstGeom>
        </p:spPr>
      </p:pic>
      <p:pic>
        <p:nvPicPr>
          <p:cNvPr id="7" name="Picture 6">
            <a:extLst>
              <a:ext uri="{FF2B5EF4-FFF2-40B4-BE49-F238E27FC236}">
                <a16:creationId xmlns:a16="http://schemas.microsoft.com/office/drawing/2014/main" id="{FAF622C5-5C7E-0D17-02B6-E0A0E5A2BD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4060" y="4545250"/>
            <a:ext cx="4247909" cy="2312750"/>
          </a:xfrm>
          <a:prstGeom prst="rect">
            <a:avLst/>
          </a:prstGeom>
        </p:spPr>
      </p:pic>
    </p:spTree>
    <p:extLst>
      <p:ext uri="{BB962C8B-B14F-4D97-AF65-F5344CB8AC3E}">
        <p14:creationId xmlns:p14="http://schemas.microsoft.com/office/powerpoint/2010/main" val="4259053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13A1E3-FDB9-EBCB-8829-EAE75B34368B}"/>
              </a:ext>
            </a:extLst>
          </p:cNvPr>
          <p:cNvPicPr>
            <a:picLocks noChangeAspect="1"/>
          </p:cNvPicPr>
          <p:nvPr/>
        </p:nvPicPr>
        <p:blipFill rotWithShape="1">
          <a:blip r:embed="rId2">
            <a:extLst>
              <a:ext uri="{28A0092B-C50C-407E-A947-70E740481C1C}">
                <a14:useLocalDpi xmlns:a14="http://schemas.microsoft.com/office/drawing/2010/main" val="0"/>
              </a:ext>
            </a:extLst>
          </a:blip>
          <a:srcRect t="14683" b="46498"/>
          <a:stretch/>
        </p:blipFill>
        <p:spPr>
          <a:xfrm>
            <a:off x="2244493" y="2075729"/>
            <a:ext cx="4360794" cy="4305785"/>
          </a:xfrm>
          <a:prstGeom prst="rect">
            <a:avLst/>
          </a:prstGeom>
        </p:spPr>
      </p:pic>
      <p:pic>
        <p:nvPicPr>
          <p:cNvPr id="5" name="Picture 4">
            <a:extLst>
              <a:ext uri="{FF2B5EF4-FFF2-40B4-BE49-F238E27FC236}">
                <a16:creationId xmlns:a16="http://schemas.microsoft.com/office/drawing/2014/main" id="{F70960FD-D75E-6798-2178-8E4C1360A81D}"/>
              </a:ext>
            </a:extLst>
          </p:cNvPr>
          <p:cNvPicPr>
            <a:picLocks noChangeAspect="1"/>
          </p:cNvPicPr>
          <p:nvPr/>
        </p:nvPicPr>
        <p:blipFill rotWithShape="1">
          <a:blip r:embed="rId2">
            <a:extLst>
              <a:ext uri="{28A0092B-C50C-407E-A947-70E740481C1C}">
                <a14:useLocalDpi xmlns:a14="http://schemas.microsoft.com/office/drawing/2010/main" val="0"/>
              </a:ext>
            </a:extLst>
          </a:blip>
          <a:srcRect t="54009" b="7341"/>
          <a:stretch/>
        </p:blipFill>
        <p:spPr>
          <a:xfrm>
            <a:off x="7268902" y="2075729"/>
            <a:ext cx="4525460" cy="4301922"/>
          </a:xfrm>
          <a:prstGeom prst="rect">
            <a:avLst/>
          </a:prstGeom>
        </p:spPr>
      </p:pic>
      <p:sp>
        <p:nvSpPr>
          <p:cNvPr id="6" name="TextBox 5">
            <a:extLst>
              <a:ext uri="{FF2B5EF4-FFF2-40B4-BE49-F238E27FC236}">
                <a16:creationId xmlns:a16="http://schemas.microsoft.com/office/drawing/2014/main" id="{C86176EC-95B3-5DA1-E412-A22D562F1D3B}"/>
              </a:ext>
            </a:extLst>
          </p:cNvPr>
          <p:cNvSpPr txBox="1"/>
          <p:nvPr/>
        </p:nvSpPr>
        <p:spPr>
          <a:xfrm>
            <a:off x="2244493" y="650106"/>
            <a:ext cx="8785185" cy="830997"/>
          </a:xfrm>
          <a:prstGeom prst="rect">
            <a:avLst/>
          </a:prstGeom>
          <a:noFill/>
        </p:spPr>
        <p:txBody>
          <a:bodyPr wrap="square" rtlCol="0">
            <a:spAutoFit/>
          </a:bodyPr>
          <a:lstStyle/>
          <a:p>
            <a:pPr algn="ctr"/>
            <a:r>
              <a:rPr lang="en-US" sz="2400" dirty="0">
                <a:solidFill>
                  <a:srgbClr val="00B0F0"/>
                </a:solidFill>
                <a:latin typeface="Engravers MT" panose="02090707080505020304" pitchFamily="18" charset="0"/>
              </a:rPr>
              <a:t>BASIC ARDUINO CODE FOR </a:t>
            </a:r>
          </a:p>
          <a:p>
            <a:pPr algn="ctr"/>
            <a:r>
              <a:rPr lang="en-US" sz="2400" dirty="0">
                <a:solidFill>
                  <a:srgbClr val="00B0F0"/>
                </a:solidFill>
                <a:latin typeface="Engravers MT" panose="02090707080505020304" pitchFamily="18" charset="0"/>
              </a:rPr>
              <a:t>SMART WATER FOUNTAIN</a:t>
            </a:r>
            <a:endParaRPr lang="en-IN" sz="2400" dirty="0">
              <a:solidFill>
                <a:srgbClr val="00B0F0"/>
              </a:solidFill>
              <a:latin typeface="Engravers MT" panose="02090707080505020304" pitchFamily="18" charset="0"/>
            </a:endParaRPr>
          </a:p>
        </p:txBody>
      </p:sp>
    </p:spTree>
    <p:extLst>
      <p:ext uri="{BB962C8B-B14F-4D97-AF65-F5344CB8AC3E}">
        <p14:creationId xmlns:p14="http://schemas.microsoft.com/office/powerpoint/2010/main" val="2159181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DD138B-6417-DAFC-EEDB-D8742EA46CA5}"/>
              </a:ext>
            </a:extLst>
          </p:cNvPr>
          <p:cNvSpPr txBox="1"/>
          <p:nvPr/>
        </p:nvSpPr>
        <p:spPr>
          <a:xfrm>
            <a:off x="1496028" y="1364522"/>
            <a:ext cx="9580944" cy="2862322"/>
          </a:xfrm>
          <a:prstGeom prst="rect">
            <a:avLst/>
          </a:prstGeom>
          <a:noFill/>
        </p:spPr>
        <p:txBody>
          <a:bodyPr wrap="square">
            <a:spAutoFit/>
          </a:bodyPr>
          <a:lstStyle/>
          <a:p>
            <a:r>
              <a:rPr lang="en-IN" dirty="0">
                <a:latin typeface="Cascadia Code" panose="020B0609020000020004" pitchFamily="49" charset="0"/>
                <a:ea typeface="Cascadia Code" panose="020B0609020000020004" pitchFamily="49" charset="0"/>
                <a:cs typeface="Cascadia Code" panose="020B0609020000020004" pitchFamily="49" charset="0"/>
              </a:rPr>
              <a:t>This code assumes you have a DHT temperature and humidity sensor, a soil moisture sensor, and an LCD screen connected to your Arduino. It measures temperature, humidity, and soil moisture. If the soil moisture falls below a certain threshold (500 in this example), it activates the water pump for 5 seconds to water the </a:t>
            </a:r>
            <a:r>
              <a:rPr lang="en-IN" dirty="0" err="1">
                <a:latin typeface="Cascadia Code" panose="020B0609020000020004" pitchFamily="49" charset="0"/>
                <a:ea typeface="Cascadia Code" panose="020B0609020000020004" pitchFamily="49" charset="0"/>
                <a:cs typeface="Cascadia Code" panose="020B0609020000020004" pitchFamily="49" charset="0"/>
              </a:rPr>
              <a:t>plants.Please</a:t>
            </a:r>
            <a:r>
              <a:rPr lang="en-IN" dirty="0">
                <a:latin typeface="Cascadia Code" panose="020B0609020000020004" pitchFamily="49" charset="0"/>
                <a:ea typeface="Cascadia Code" panose="020B0609020000020004" pitchFamily="49" charset="0"/>
                <a:cs typeface="Cascadia Code" panose="020B0609020000020004" pitchFamily="49" charset="0"/>
              </a:rPr>
              <a:t> note that this is a basic example, and you can enhance it with additional features like Wi-Fi connectivity for remote monitoring and control, scheduling, and more, depending on your project requirements. Also, ensure you have the necessary libraries installed in your Arduino IDE for the sensors and LCD display.</a:t>
            </a:r>
          </a:p>
        </p:txBody>
      </p:sp>
      <p:pic>
        <p:nvPicPr>
          <p:cNvPr id="5" name="Picture 4">
            <a:extLst>
              <a:ext uri="{FF2B5EF4-FFF2-40B4-BE49-F238E27FC236}">
                <a16:creationId xmlns:a16="http://schemas.microsoft.com/office/drawing/2014/main" id="{12273092-A757-48CD-B77D-3FB23AF0FB55}"/>
              </a:ext>
            </a:extLst>
          </p:cNvPr>
          <p:cNvPicPr>
            <a:picLocks noChangeAspect="1"/>
          </p:cNvPicPr>
          <p:nvPr/>
        </p:nvPicPr>
        <p:blipFill>
          <a:blip r:embed="rId2"/>
          <a:stretch>
            <a:fillRect/>
          </a:stretch>
        </p:blipFill>
        <p:spPr>
          <a:xfrm>
            <a:off x="3909358" y="4286817"/>
            <a:ext cx="5581882" cy="2413322"/>
          </a:xfrm>
          <a:prstGeom prst="rect">
            <a:avLst/>
          </a:prstGeom>
        </p:spPr>
      </p:pic>
      <p:sp>
        <p:nvSpPr>
          <p:cNvPr id="6" name="TextBox 5">
            <a:extLst>
              <a:ext uri="{FF2B5EF4-FFF2-40B4-BE49-F238E27FC236}">
                <a16:creationId xmlns:a16="http://schemas.microsoft.com/office/drawing/2014/main" id="{251A7009-4F60-73AA-E01E-80067B1A5A8F}"/>
              </a:ext>
            </a:extLst>
          </p:cNvPr>
          <p:cNvSpPr txBox="1"/>
          <p:nvPr/>
        </p:nvSpPr>
        <p:spPr>
          <a:xfrm>
            <a:off x="4305782" y="555055"/>
            <a:ext cx="5717893" cy="584775"/>
          </a:xfrm>
          <a:prstGeom prst="rect">
            <a:avLst/>
          </a:prstGeom>
          <a:noFill/>
        </p:spPr>
        <p:txBody>
          <a:bodyPr wrap="square" rtlCol="0">
            <a:spAutoFit/>
          </a:bodyPr>
          <a:lstStyle/>
          <a:p>
            <a:r>
              <a:rPr lang="en-US" sz="3200" dirty="0">
                <a:solidFill>
                  <a:srgbClr val="002060"/>
                </a:solidFill>
                <a:latin typeface="Sitka Small Semibold" pitchFamily="2" charset="0"/>
              </a:rPr>
              <a:t>BASIC CIRCUIT</a:t>
            </a:r>
            <a:endParaRPr lang="en-IN" sz="3200" dirty="0">
              <a:solidFill>
                <a:srgbClr val="002060"/>
              </a:solidFill>
              <a:latin typeface="Sitka Small Semibold" pitchFamily="2" charset="0"/>
            </a:endParaRPr>
          </a:p>
        </p:txBody>
      </p:sp>
    </p:spTree>
    <p:extLst>
      <p:ext uri="{BB962C8B-B14F-4D97-AF65-F5344CB8AC3E}">
        <p14:creationId xmlns:p14="http://schemas.microsoft.com/office/powerpoint/2010/main" val="4139208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2A6AD5-4079-2561-CE09-7BAAF982AAE8}"/>
              </a:ext>
            </a:extLst>
          </p:cNvPr>
          <p:cNvSpPr txBox="1"/>
          <p:nvPr/>
        </p:nvSpPr>
        <p:spPr>
          <a:xfrm>
            <a:off x="2275840" y="1087180"/>
            <a:ext cx="8707120" cy="5047536"/>
          </a:xfrm>
          <a:prstGeom prst="rect">
            <a:avLst/>
          </a:prstGeom>
          <a:noFill/>
        </p:spPr>
        <p:txBody>
          <a:bodyPr wrap="square">
            <a:spAutoFit/>
          </a:bodyPr>
          <a:lstStyle/>
          <a:p>
            <a:pPr algn="ctr"/>
            <a:r>
              <a:rPr lang="en-US" sz="4000" b="1" i="0" dirty="0">
                <a:solidFill>
                  <a:schemeClr val="accent4"/>
                </a:solidFill>
                <a:effectLst/>
                <a:latin typeface="Bauhaus 93" panose="04030905020B02020C02" pitchFamily="82" charset="0"/>
              </a:rPr>
              <a:t>Conclusion:</a:t>
            </a:r>
          </a:p>
          <a:p>
            <a:pPr algn="ctr"/>
            <a:endParaRPr lang="en-US" b="1" i="0" dirty="0">
              <a:effectLst/>
              <a:latin typeface="Bauhaus 93" panose="04030905020B02020C02" pitchFamily="82" charset="0"/>
            </a:endParaRPr>
          </a:p>
          <a:p>
            <a:pPr algn="ctr"/>
            <a:r>
              <a:rPr lang="en-US" sz="2400" b="0" i="0" dirty="0">
                <a:effectLst/>
                <a:latin typeface="Sitka Small Semibold" pitchFamily="2" charset="0"/>
              </a:rPr>
              <a:t>The Smart Water Fountains Using IoT project represents a promising solution for improving water fountain efficiency and sustainability in public spaces. By integrating sensor technology, data analytics, user interaction, and water conservation mechanisms, this system offers numerous benefits, including reduced water waste, enhanced user experience, and simplified maintenance. With a focus on security and privacy, it aligns with the growing demand for responsible and data-driven water management in urban environments.</a:t>
            </a:r>
          </a:p>
        </p:txBody>
      </p:sp>
    </p:spTree>
    <p:extLst>
      <p:ext uri="{BB962C8B-B14F-4D97-AF65-F5344CB8AC3E}">
        <p14:creationId xmlns:p14="http://schemas.microsoft.com/office/powerpoint/2010/main" val="1579734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C8D79E-44CD-5AF6-6B51-4EB8DC89AD25}"/>
              </a:ext>
            </a:extLst>
          </p:cNvPr>
          <p:cNvSpPr txBox="1"/>
          <p:nvPr/>
        </p:nvSpPr>
        <p:spPr>
          <a:xfrm>
            <a:off x="1496203" y="428178"/>
            <a:ext cx="10695797" cy="6001643"/>
          </a:xfrm>
          <a:prstGeom prst="rect">
            <a:avLst/>
          </a:prstGeom>
          <a:noFill/>
        </p:spPr>
        <p:txBody>
          <a:bodyPr wrap="square" rtlCol="0">
            <a:spAutoFit/>
          </a:bodyPr>
          <a:lstStyle/>
          <a:p>
            <a:pPr algn="ctr"/>
            <a:r>
              <a:rPr lang="en-US" sz="3600" b="1" u="sng" dirty="0">
                <a:latin typeface="Arial Black" panose="020B0A04020102020204" pitchFamily="34" charset="0"/>
              </a:rPr>
              <a:t>ABSTRACT</a:t>
            </a:r>
          </a:p>
          <a:p>
            <a:pPr algn="ctr"/>
            <a:endParaRPr lang="en-US" sz="3600" b="1" u="sng" dirty="0">
              <a:latin typeface="Arial Black" panose="020B0A04020102020204" pitchFamily="34" charset="0"/>
            </a:endParaRPr>
          </a:p>
          <a:p>
            <a:endParaRPr lang="en-US" sz="2400" dirty="0"/>
          </a:p>
          <a:p>
            <a:pPr marL="342900" indent="-342900">
              <a:buFont typeface="Wingdings" panose="05000000000000000000" pitchFamily="2" charset="2"/>
              <a:buChar char="ü"/>
            </a:pPr>
            <a:r>
              <a:rPr lang="en-US" sz="2400" b="0" i="0" dirty="0">
                <a:solidFill>
                  <a:srgbClr val="333333"/>
                </a:solidFill>
                <a:effectLst/>
                <a:latin typeface="Bahnschrift SemiBold SemiConden" panose="020B0502040204020203" pitchFamily="34" charset="0"/>
              </a:rPr>
              <a:t>Water  fountains  have  been a major tourist attraction these days which freeze the attention of tourists with their variety of lights, designs, and heights. And as we all know music holds a major part in our day-to-day lives. </a:t>
            </a:r>
          </a:p>
          <a:p>
            <a:endParaRPr lang="en-US" sz="2400" dirty="0">
              <a:solidFill>
                <a:srgbClr val="333333"/>
              </a:solidFill>
              <a:latin typeface="Bahnschrift SemiBold SemiConden" panose="020B0502040204020203" pitchFamily="34" charset="0"/>
            </a:endParaRPr>
          </a:p>
          <a:p>
            <a:endParaRPr lang="en-US" sz="2400" b="0" i="0" dirty="0">
              <a:solidFill>
                <a:srgbClr val="333333"/>
              </a:solidFill>
              <a:effectLst/>
              <a:latin typeface="Bahnschrift SemiBold SemiConden" panose="020B0502040204020203" pitchFamily="34" charset="0"/>
            </a:endParaRPr>
          </a:p>
          <a:p>
            <a:pPr marL="342900" indent="-342900">
              <a:buFont typeface="Wingdings" panose="05000000000000000000" pitchFamily="2" charset="2"/>
              <a:buChar char="ü"/>
            </a:pPr>
            <a:r>
              <a:rPr lang="en-US" sz="2400" b="0" i="0" dirty="0">
                <a:solidFill>
                  <a:srgbClr val="333333"/>
                </a:solidFill>
                <a:effectLst/>
                <a:latin typeface="Bahnschrift SemiBold SemiConden" panose="020B0502040204020203" pitchFamily="34" charset="0"/>
              </a:rPr>
              <a:t>And hence our idea is to combine the beautiful water fountain with music which makes an extraordinary tourist attraction when constructively set with a range of frequencies that enables us to operate through various electronic devices.</a:t>
            </a:r>
            <a:r>
              <a:rPr lang="en-US" sz="2400" b="0" i="0" dirty="0">
                <a:solidFill>
                  <a:srgbClr val="313131"/>
                </a:solidFill>
                <a:effectLst/>
                <a:latin typeface="Bahnschrift SemiBold SemiConden" panose="020B0502040204020203" pitchFamily="34" charset="0"/>
              </a:rPr>
              <a:t> </a:t>
            </a:r>
          </a:p>
          <a:p>
            <a:endParaRPr lang="en-US" sz="2400" b="0" i="0" dirty="0">
              <a:solidFill>
                <a:srgbClr val="313131"/>
              </a:solidFill>
              <a:effectLst/>
              <a:latin typeface="Bahnschrift SemiBold SemiConden" panose="020B0502040204020203" pitchFamily="34" charset="0"/>
            </a:endParaRPr>
          </a:p>
          <a:p>
            <a:pPr marL="342900" indent="-342900">
              <a:buFont typeface="Wingdings" panose="05000000000000000000" pitchFamily="2" charset="2"/>
              <a:buChar char="ü"/>
            </a:pPr>
            <a:r>
              <a:rPr lang="en-US" sz="2400" b="0" i="0" dirty="0">
                <a:solidFill>
                  <a:srgbClr val="313131"/>
                </a:solidFill>
                <a:effectLst/>
                <a:latin typeface="Bahnschrift SemiBold SemiConden" panose="020B0502040204020203" pitchFamily="34" charset="0"/>
              </a:rPr>
              <a:t>The project aims to enhance public water fountains by implementing IoT sensors to control water flow and detect malfunctions.</a:t>
            </a:r>
          </a:p>
          <a:p>
            <a:endParaRPr lang="en-IN" sz="2400" dirty="0"/>
          </a:p>
        </p:txBody>
      </p:sp>
    </p:spTree>
    <p:extLst>
      <p:ext uri="{BB962C8B-B14F-4D97-AF65-F5344CB8AC3E}">
        <p14:creationId xmlns:p14="http://schemas.microsoft.com/office/powerpoint/2010/main" val="694615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F444A1-0A43-1547-3B23-A7630C6750EF}"/>
              </a:ext>
            </a:extLst>
          </p:cNvPr>
          <p:cNvSpPr txBox="1"/>
          <p:nvPr/>
        </p:nvSpPr>
        <p:spPr>
          <a:xfrm>
            <a:off x="2336800" y="1720840"/>
            <a:ext cx="9022080" cy="3785652"/>
          </a:xfrm>
          <a:prstGeom prst="rect">
            <a:avLst/>
          </a:prstGeom>
          <a:noFill/>
        </p:spPr>
        <p:txBody>
          <a:bodyPr wrap="square">
            <a:spAutoFit/>
          </a:bodyPr>
          <a:lstStyle/>
          <a:p>
            <a:pPr marL="342900" indent="-342900">
              <a:buFont typeface="Wingdings" panose="05000000000000000000" pitchFamily="2" charset="2"/>
              <a:buChar char="ü"/>
            </a:pPr>
            <a:r>
              <a:rPr lang="en-US" sz="2400" b="0" i="0" dirty="0">
                <a:solidFill>
                  <a:srgbClr val="313131"/>
                </a:solidFill>
                <a:effectLst/>
                <a:latin typeface="Bahnschrift SemiBold Condensed" panose="020B0502040204020203" pitchFamily="34" charset="0"/>
              </a:rPr>
              <a:t>The primary objective is to provide real-time information about water fountain status to residents through a public platform. </a:t>
            </a:r>
          </a:p>
          <a:p>
            <a:pPr marL="342900" indent="-342900">
              <a:buFont typeface="Wingdings" panose="05000000000000000000" pitchFamily="2" charset="2"/>
              <a:buChar char="ü"/>
            </a:pPr>
            <a:endParaRPr lang="en-US" sz="2400" b="0" i="0" dirty="0">
              <a:solidFill>
                <a:srgbClr val="313131"/>
              </a:solidFill>
              <a:effectLst/>
              <a:latin typeface="Bahnschrift SemiBold Condensed" panose="020B0502040204020203" pitchFamily="34" charset="0"/>
            </a:endParaRPr>
          </a:p>
          <a:p>
            <a:pPr marL="342900" indent="-342900">
              <a:buFont typeface="Wingdings" panose="05000000000000000000" pitchFamily="2" charset="2"/>
              <a:buChar char="ü"/>
            </a:pPr>
            <a:r>
              <a:rPr lang="en-US" sz="2400" b="0" i="0" dirty="0">
                <a:solidFill>
                  <a:srgbClr val="313131"/>
                </a:solidFill>
                <a:effectLst/>
                <a:latin typeface="Bahnschrift SemiBold Condensed" panose="020B0502040204020203" pitchFamily="34" charset="0"/>
              </a:rPr>
              <a:t>This project includes defining objectives, designing the IoT sensor system, developing the water fountain status platform, and integrating them using IoT technology</a:t>
            </a:r>
            <a:r>
              <a:rPr lang="en-US" sz="2400" b="0" i="0" dirty="0">
                <a:solidFill>
                  <a:srgbClr val="333333"/>
                </a:solidFill>
                <a:effectLst/>
                <a:latin typeface="Bahnschrift SemiBold Condensed" panose="020B0502040204020203" pitchFamily="34" charset="0"/>
              </a:rPr>
              <a:t> .</a:t>
            </a:r>
          </a:p>
          <a:p>
            <a:pPr marL="342900" indent="-342900">
              <a:buFont typeface="Wingdings" panose="05000000000000000000" pitchFamily="2" charset="2"/>
              <a:buChar char="ü"/>
            </a:pPr>
            <a:endParaRPr lang="en-US" sz="2400" b="0" i="0" dirty="0">
              <a:solidFill>
                <a:srgbClr val="333333"/>
              </a:solidFill>
              <a:effectLst/>
              <a:latin typeface="Bahnschrift SemiBold Condensed" panose="020B0502040204020203" pitchFamily="34" charset="0"/>
            </a:endParaRPr>
          </a:p>
          <a:p>
            <a:pPr marL="342900" indent="-342900">
              <a:buFont typeface="Wingdings" panose="05000000000000000000" pitchFamily="2" charset="2"/>
              <a:buChar char="ü"/>
            </a:pPr>
            <a:r>
              <a:rPr lang="en-US" sz="2400" b="0" i="0" dirty="0">
                <a:solidFill>
                  <a:srgbClr val="333333"/>
                </a:solidFill>
                <a:effectLst/>
                <a:latin typeface="Bahnschrift SemiBold Condensed" panose="020B0502040204020203" pitchFamily="34" charset="0"/>
              </a:rPr>
              <a:t>Musical water fountain consists of Arduino UNO, sound sensor with external MIC, submersible motors, LCD, relay modules, sound generation using mobile, ARGB LED light strip &amp;adapters</a:t>
            </a:r>
            <a:endParaRPr lang="en-IN" sz="2400" dirty="0">
              <a:latin typeface="Bahnschrift SemiBold Condensed" panose="020B0502040204020203" pitchFamily="34" charset="0"/>
            </a:endParaRPr>
          </a:p>
        </p:txBody>
      </p:sp>
    </p:spTree>
    <p:extLst>
      <p:ext uri="{BB962C8B-B14F-4D97-AF65-F5344CB8AC3E}">
        <p14:creationId xmlns:p14="http://schemas.microsoft.com/office/powerpoint/2010/main" val="3243531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945161-C448-60B8-5BA2-BA0138ADC89E}"/>
              </a:ext>
            </a:extLst>
          </p:cNvPr>
          <p:cNvSpPr txBox="1"/>
          <p:nvPr/>
        </p:nvSpPr>
        <p:spPr>
          <a:xfrm>
            <a:off x="2428240" y="575886"/>
            <a:ext cx="7335520" cy="6093976"/>
          </a:xfrm>
          <a:prstGeom prst="rect">
            <a:avLst/>
          </a:prstGeom>
          <a:noFill/>
        </p:spPr>
        <p:txBody>
          <a:bodyPr wrap="square" rtlCol="0" anchor="ctr">
            <a:spAutoFit/>
          </a:bodyPr>
          <a:lstStyle/>
          <a:p>
            <a:pPr algn="ctr"/>
            <a:r>
              <a:rPr lang="en-US" sz="4800" u="sng" dirty="0">
                <a:solidFill>
                  <a:srgbClr val="00B0F0"/>
                </a:solidFill>
                <a:latin typeface="Bauhaus 93" panose="04030905020B02020C02" pitchFamily="82" charset="0"/>
              </a:rPr>
              <a:t>DESIGN THINKING:</a:t>
            </a:r>
          </a:p>
          <a:p>
            <a:endParaRPr lang="en-US" dirty="0"/>
          </a:p>
          <a:p>
            <a:pPr marL="285750" indent="-285750">
              <a:buClr>
                <a:srgbClr val="002060"/>
              </a:buClr>
              <a:buFont typeface="Wingdings" panose="05000000000000000000" pitchFamily="2" charset="2"/>
              <a:buChar char="Ø"/>
            </a:pPr>
            <a:endParaRPr lang="en-US" dirty="0"/>
          </a:p>
          <a:p>
            <a:pPr marL="342900" indent="-342900">
              <a:lnSpc>
                <a:spcPct val="200000"/>
              </a:lnSpc>
              <a:buClr>
                <a:srgbClr val="002060"/>
              </a:buClr>
              <a:buFont typeface="Wingdings" panose="05000000000000000000" pitchFamily="2" charset="2"/>
              <a:buChar char="Ø"/>
            </a:pPr>
            <a:r>
              <a:rPr lang="en-IN" sz="2400" b="1" i="0" spc="300" dirty="0">
                <a:effectLst/>
                <a:latin typeface="Calisto MT" panose="02040603050505030304" pitchFamily="18" charset="0"/>
              </a:rPr>
              <a:t>Sensor Integration</a:t>
            </a:r>
          </a:p>
          <a:p>
            <a:pPr marL="342900" indent="-342900">
              <a:lnSpc>
                <a:spcPct val="200000"/>
              </a:lnSpc>
              <a:buClr>
                <a:srgbClr val="002060"/>
              </a:buClr>
              <a:buFont typeface="Wingdings" panose="05000000000000000000" pitchFamily="2" charset="2"/>
              <a:buChar char="Ø"/>
            </a:pPr>
            <a:r>
              <a:rPr lang="en-IN" sz="2400" b="1" i="0" spc="300" dirty="0">
                <a:effectLst/>
                <a:latin typeface="Calisto MT" panose="02040603050505030304" pitchFamily="18" charset="0"/>
              </a:rPr>
              <a:t>Data Analytics and Processing</a:t>
            </a:r>
          </a:p>
          <a:p>
            <a:pPr marL="342900" indent="-342900">
              <a:lnSpc>
                <a:spcPct val="200000"/>
              </a:lnSpc>
              <a:buClr>
                <a:srgbClr val="002060"/>
              </a:buClr>
              <a:buFont typeface="Wingdings" panose="05000000000000000000" pitchFamily="2" charset="2"/>
              <a:buChar char="Ø"/>
            </a:pPr>
            <a:r>
              <a:rPr lang="en-IN" sz="2400" b="1" i="0" spc="300" dirty="0">
                <a:effectLst/>
                <a:latin typeface="Calisto MT" panose="02040603050505030304" pitchFamily="18" charset="0"/>
              </a:rPr>
              <a:t>User Interaction and Control</a:t>
            </a:r>
            <a:br>
              <a:rPr lang="en-IN" sz="2400" spc="300" dirty="0">
                <a:latin typeface="Calisto MT" panose="02040603050505030304" pitchFamily="18" charset="0"/>
              </a:rPr>
            </a:br>
            <a:r>
              <a:rPr lang="en-IN" sz="2400" b="1" i="0" spc="300" dirty="0">
                <a:effectLst/>
                <a:latin typeface="Calisto MT" panose="02040603050505030304" pitchFamily="18" charset="0"/>
              </a:rPr>
              <a:t>Water Conservation and Sustainability</a:t>
            </a:r>
            <a:endParaRPr lang="en-US" sz="2400" spc="300" dirty="0">
              <a:latin typeface="Calisto MT" panose="02040603050505030304" pitchFamily="18" charset="0"/>
            </a:endParaRPr>
          </a:p>
          <a:p>
            <a:pPr marL="342900" indent="-342900">
              <a:lnSpc>
                <a:spcPct val="200000"/>
              </a:lnSpc>
              <a:buClr>
                <a:srgbClr val="002060"/>
              </a:buClr>
              <a:buFont typeface="Wingdings" panose="05000000000000000000" pitchFamily="2" charset="2"/>
              <a:buChar char="Ø"/>
            </a:pPr>
            <a:r>
              <a:rPr lang="en-IN" sz="2400" b="1" i="0" spc="300" dirty="0">
                <a:effectLst/>
                <a:latin typeface="Calisto MT" panose="02040603050505030304" pitchFamily="18" charset="0"/>
              </a:rPr>
              <a:t>Remote Maintenance and Diagnostics</a:t>
            </a:r>
          </a:p>
          <a:p>
            <a:pPr marL="342900" indent="-342900">
              <a:lnSpc>
                <a:spcPct val="200000"/>
              </a:lnSpc>
              <a:buClr>
                <a:srgbClr val="002060"/>
              </a:buClr>
              <a:buFont typeface="Wingdings" panose="05000000000000000000" pitchFamily="2" charset="2"/>
              <a:buChar char="Ø"/>
            </a:pPr>
            <a:r>
              <a:rPr lang="en-IN" sz="2400" b="1" i="0" spc="300" dirty="0">
                <a:effectLst/>
                <a:latin typeface="Calisto MT" panose="02040603050505030304" pitchFamily="18" charset="0"/>
              </a:rPr>
              <a:t>Security and Privacy</a:t>
            </a:r>
          </a:p>
          <a:p>
            <a:endParaRPr lang="en-IN" dirty="0"/>
          </a:p>
        </p:txBody>
      </p:sp>
      <p:pic>
        <p:nvPicPr>
          <p:cNvPr id="4" name="Picture 3">
            <a:extLst>
              <a:ext uri="{FF2B5EF4-FFF2-40B4-BE49-F238E27FC236}">
                <a16:creationId xmlns:a16="http://schemas.microsoft.com/office/drawing/2014/main" id="{5490AF85-F3D2-2086-CA39-E382E11898DD}"/>
              </a:ext>
            </a:extLst>
          </p:cNvPr>
          <p:cNvPicPr>
            <a:picLocks noChangeAspect="1"/>
          </p:cNvPicPr>
          <p:nvPr/>
        </p:nvPicPr>
        <p:blipFill rotWithShape="1">
          <a:blip r:embed="rId2">
            <a:extLst>
              <a:ext uri="{28A0092B-C50C-407E-A947-70E740481C1C}">
                <a14:useLocalDpi xmlns:a14="http://schemas.microsoft.com/office/drawing/2010/main" val="0"/>
              </a:ext>
            </a:extLst>
          </a:blip>
          <a:srcRect t="4228" r="12514" b="11816"/>
          <a:stretch/>
        </p:blipFill>
        <p:spPr>
          <a:xfrm>
            <a:off x="8853863" y="0"/>
            <a:ext cx="3338137" cy="6858000"/>
          </a:xfrm>
          <a:prstGeom prst="rect">
            <a:avLst/>
          </a:prstGeom>
        </p:spPr>
      </p:pic>
    </p:spTree>
    <p:extLst>
      <p:ext uri="{BB962C8B-B14F-4D97-AF65-F5344CB8AC3E}">
        <p14:creationId xmlns:p14="http://schemas.microsoft.com/office/powerpoint/2010/main" val="3052607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73AA14-41EC-970D-2CDC-3875C974BC7D}"/>
              </a:ext>
            </a:extLst>
          </p:cNvPr>
          <p:cNvSpPr txBox="1"/>
          <p:nvPr/>
        </p:nvSpPr>
        <p:spPr>
          <a:xfrm>
            <a:off x="2143760" y="740678"/>
            <a:ext cx="9032240" cy="3908762"/>
          </a:xfrm>
          <a:prstGeom prst="rect">
            <a:avLst/>
          </a:prstGeom>
          <a:noFill/>
        </p:spPr>
        <p:txBody>
          <a:bodyPr wrap="square">
            <a:spAutoFit/>
          </a:bodyPr>
          <a:lstStyle/>
          <a:p>
            <a:pPr algn="ctr"/>
            <a:r>
              <a:rPr lang="en-US" sz="4000" b="1" i="0" dirty="0">
                <a:solidFill>
                  <a:srgbClr val="FF0000"/>
                </a:solidFill>
                <a:effectLst/>
                <a:latin typeface="Bauhaus 93" panose="04030905020B02020C02" pitchFamily="82" charset="0"/>
              </a:rPr>
              <a:t>1. Sensor Integration</a:t>
            </a:r>
          </a:p>
          <a:p>
            <a:pPr algn="ctr"/>
            <a:endParaRPr lang="en-US" sz="4000" b="1" i="0" dirty="0">
              <a:effectLst/>
              <a:latin typeface="Bauhaus 93" panose="04030905020B02020C02" pitchFamily="82" charset="0"/>
            </a:endParaRPr>
          </a:p>
          <a:p>
            <a:pPr algn="ctr"/>
            <a:r>
              <a:rPr lang="en-US" sz="2400" b="0" i="0" dirty="0">
                <a:effectLst/>
                <a:latin typeface="Sitka Subheading" pitchFamily="2" charset="0"/>
              </a:rPr>
              <a:t>The Sensor Integration module is the foundation of our Smart Water Fountains system. It involves the installation of various sensors, such as water quality sensors, flow rate sensors, and proximity sensors, in and around the water fountain. These sensors continuously collect data, enabling real-time monitoring and analysis of water quality, usage patterns, and environmental conditions</a:t>
            </a:r>
          </a:p>
        </p:txBody>
      </p:sp>
      <p:pic>
        <p:nvPicPr>
          <p:cNvPr id="2050" name="Picture 2" descr="Arduino Water Flow Sensor to Measure Flow Rate &amp; Volume">
            <a:extLst>
              <a:ext uri="{FF2B5EF4-FFF2-40B4-BE49-F238E27FC236}">
                <a16:creationId xmlns:a16="http://schemas.microsoft.com/office/drawing/2014/main" id="{F647CFB7-FD36-6375-4F95-30F13A9491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147" r="22610"/>
          <a:stretch/>
        </p:blipFill>
        <p:spPr bwMode="auto">
          <a:xfrm>
            <a:off x="2875280" y="5066001"/>
            <a:ext cx="1693429" cy="144656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uy Online Water Level Sensor for Arduino only for ₹:">
            <a:extLst>
              <a:ext uri="{FF2B5EF4-FFF2-40B4-BE49-F238E27FC236}">
                <a16:creationId xmlns:a16="http://schemas.microsoft.com/office/drawing/2014/main" id="{400CA1C7-617F-32FF-CE9A-593E1D2F7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9920" y="5066000"/>
            <a:ext cx="1346200" cy="144655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roximity Sensor Types [Features, Advantages and Selection tips] - Dubai  Sensor">
            <a:extLst>
              <a:ext uri="{FF2B5EF4-FFF2-40B4-BE49-F238E27FC236}">
                <a16:creationId xmlns:a16="http://schemas.microsoft.com/office/drawing/2014/main" id="{DF616681-6C2F-A5E3-F97A-BD38FD2F94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7331" y="5065999"/>
            <a:ext cx="2045194" cy="14465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F644CCE-7845-76D0-6DAC-2BB225DA8811}"/>
              </a:ext>
            </a:extLst>
          </p:cNvPr>
          <p:cNvPicPr>
            <a:picLocks noChangeAspect="1"/>
          </p:cNvPicPr>
          <p:nvPr/>
        </p:nvPicPr>
        <p:blipFill rotWithShape="1">
          <a:blip r:embed="rId5">
            <a:extLst>
              <a:ext uri="{28A0092B-C50C-407E-A947-70E740481C1C}">
                <a14:useLocalDpi xmlns:a14="http://schemas.microsoft.com/office/drawing/2010/main" val="0"/>
              </a:ext>
            </a:extLst>
          </a:blip>
          <a:srcRect t="38393"/>
          <a:stretch/>
        </p:blipFill>
        <p:spPr>
          <a:xfrm rot="5400000">
            <a:off x="8764360" y="3544718"/>
            <a:ext cx="4689953" cy="2045193"/>
          </a:xfrm>
          <a:prstGeom prst="rect">
            <a:avLst/>
          </a:prstGeom>
        </p:spPr>
      </p:pic>
      <p:pic>
        <p:nvPicPr>
          <p:cNvPr id="6" name="Picture 5">
            <a:extLst>
              <a:ext uri="{FF2B5EF4-FFF2-40B4-BE49-F238E27FC236}">
                <a16:creationId xmlns:a16="http://schemas.microsoft.com/office/drawing/2014/main" id="{B267F244-EEFB-B175-05F9-3529037F15B6}"/>
              </a:ext>
            </a:extLst>
          </p:cNvPr>
          <p:cNvPicPr>
            <a:picLocks noChangeAspect="1"/>
          </p:cNvPicPr>
          <p:nvPr/>
        </p:nvPicPr>
        <p:blipFill rotWithShape="1">
          <a:blip r:embed="rId5">
            <a:extLst>
              <a:ext uri="{28A0092B-C50C-407E-A947-70E740481C1C}">
                <a14:useLocalDpi xmlns:a14="http://schemas.microsoft.com/office/drawing/2010/main" val="0"/>
              </a:ext>
            </a:extLst>
          </a:blip>
          <a:srcRect l="34207" t="41277"/>
          <a:stretch/>
        </p:blipFill>
        <p:spPr>
          <a:xfrm rot="5400000">
            <a:off x="9674435" y="568089"/>
            <a:ext cx="3085654" cy="1949475"/>
          </a:xfrm>
          <a:prstGeom prst="rect">
            <a:avLst/>
          </a:prstGeom>
        </p:spPr>
      </p:pic>
      <p:pic>
        <p:nvPicPr>
          <p:cNvPr id="8" name="Picture 7">
            <a:extLst>
              <a:ext uri="{FF2B5EF4-FFF2-40B4-BE49-F238E27FC236}">
                <a16:creationId xmlns:a16="http://schemas.microsoft.com/office/drawing/2014/main" id="{119EA482-BDF7-668D-47B2-2B1C661E4AC0}"/>
              </a:ext>
            </a:extLst>
          </p:cNvPr>
          <p:cNvPicPr>
            <a:picLocks noChangeAspect="1"/>
          </p:cNvPicPr>
          <p:nvPr/>
        </p:nvPicPr>
        <p:blipFill rotWithShape="1">
          <a:blip r:embed="rId5">
            <a:extLst>
              <a:ext uri="{28A0092B-C50C-407E-A947-70E740481C1C}">
                <a14:useLocalDpi xmlns:a14="http://schemas.microsoft.com/office/drawing/2010/main" val="0"/>
              </a:ext>
            </a:extLst>
          </a:blip>
          <a:srcRect l="34207" t="41277"/>
          <a:stretch/>
        </p:blipFill>
        <p:spPr>
          <a:xfrm rot="16840501">
            <a:off x="799892" y="568089"/>
            <a:ext cx="3085654" cy="1949475"/>
          </a:xfrm>
          <a:prstGeom prst="rect">
            <a:avLst/>
          </a:prstGeom>
        </p:spPr>
      </p:pic>
      <p:pic>
        <p:nvPicPr>
          <p:cNvPr id="9" name="Picture 8">
            <a:extLst>
              <a:ext uri="{FF2B5EF4-FFF2-40B4-BE49-F238E27FC236}">
                <a16:creationId xmlns:a16="http://schemas.microsoft.com/office/drawing/2014/main" id="{719A8F2B-F3E5-4646-D88E-76218866230B}"/>
              </a:ext>
            </a:extLst>
          </p:cNvPr>
          <p:cNvPicPr>
            <a:picLocks noChangeAspect="1"/>
          </p:cNvPicPr>
          <p:nvPr/>
        </p:nvPicPr>
        <p:blipFill rotWithShape="1">
          <a:blip r:embed="rId5">
            <a:extLst>
              <a:ext uri="{28A0092B-C50C-407E-A947-70E740481C1C}">
                <a14:useLocalDpi xmlns:a14="http://schemas.microsoft.com/office/drawing/2010/main" val="0"/>
              </a:ext>
            </a:extLst>
          </a:blip>
          <a:srcRect l="29010" t="38393"/>
          <a:stretch/>
        </p:blipFill>
        <p:spPr>
          <a:xfrm rot="16715538">
            <a:off x="313350" y="2872071"/>
            <a:ext cx="3329388" cy="2045193"/>
          </a:xfrm>
          <a:prstGeom prst="rect">
            <a:avLst/>
          </a:prstGeom>
        </p:spPr>
      </p:pic>
      <p:pic>
        <p:nvPicPr>
          <p:cNvPr id="10" name="Picture 9">
            <a:extLst>
              <a:ext uri="{FF2B5EF4-FFF2-40B4-BE49-F238E27FC236}">
                <a16:creationId xmlns:a16="http://schemas.microsoft.com/office/drawing/2014/main" id="{ED3DDD77-6966-353C-C43A-86E806A65E79}"/>
              </a:ext>
            </a:extLst>
          </p:cNvPr>
          <p:cNvPicPr>
            <a:picLocks noChangeAspect="1"/>
          </p:cNvPicPr>
          <p:nvPr/>
        </p:nvPicPr>
        <p:blipFill rotWithShape="1">
          <a:blip r:embed="rId5">
            <a:extLst>
              <a:ext uri="{28A0092B-C50C-407E-A947-70E740481C1C}">
                <a14:useLocalDpi xmlns:a14="http://schemas.microsoft.com/office/drawing/2010/main" val="0"/>
              </a:ext>
            </a:extLst>
          </a:blip>
          <a:srcRect l="-1" t="38393" r="65289"/>
          <a:stretch/>
        </p:blipFill>
        <p:spPr>
          <a:xfrm rot="13262246" flipH="1">
            <a:off x="877728" y="4485964"/>
            <a:ext cx="1837441" cy="2045193"/>
          </a:xfrm>
          <a:prstGeom prst="rect">
            <a:avLst/>
          </a:prstGeom>
        </p:spPr>
      </p:pic>
    </p:spTree>
    <p:extLst>
      <p:ext uri="{BB962C8B-B14F-4D97-AF65-F5344CB8AC3E}">
        <p14:creationId xmlns:p14="http://schemas.microsoft.com/office/powerpoint/2010/main" val="3342773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46545C-D894-E4CD-CA04-A233DC5C44CE}"/>
              </a:ext>
            </a:extLst>
          </p:cNvPr>
          <p:cNvSpPr txBox="1"/>
          <p:nvPr/>
        </p:nvSpPr>
        <p:spPr>
          <a:xfrm>
            <a:off x="1889760" y="625178"/>
            <a:ext cx="9164320" cy="3539430"/>
          </a:xfrm>
          <a:prstGeom prst="rect">
            <a:avLst/>
          </a:prstGeom>
          <a:noFill/>
        </p:spPr>
        <p:txBody>
          <a:bodyPr wrap="square">
            <a:spAutoFit/>
          </a:bodyPr>
          <a:lstStyle/>
          <a:p>
            <a:pPr algn="ctr"/>
            <a:r>
              <a:rPr lang="en-US" sz="4000" b="1" dirty="0">
                <a:solidFill>
                  <a:srgbClr val="FF0000"/>
                </a:solidFill>
                <a:latin typeface="Bauhaus 93" panose="04030905020B02020C02" pitchFamily="82" charset="0"/>
              </a:rPr>
              <a:t>2.</a:t>
            </a:r>
            <a:r>
              <a:rPr lang="en-US" sz="4000" b="1" i="0" dirty="0">
                <a:solidFill>
                  <a:srgbClr val="FF0000"/>
                </a:solidFill>
                <a:effectLst/>
                <a:latin typeface="Bauhaus 93" panose="04030905020B02020C02" pitchFamily="82" charset="0"/>
              </a:rPr>
              <a:t> Data Analytics and Processing</a:t>
            </a:r>
          </a:p>
          <a:p>
            <a:pPr algn="ctr"/>
            <a:endParaRPr lang="en-US" sz="4000" b="1" i="0" dirty="0">
              <a:effectLst/>
              <a:latin typeface="Bauhaus 93" panose="04030905020B02020C02" pitchFamily="82" charset="0"/>
            </a:endParaRPr>
          </a:p>
          <a:p>
            <a:pPr algn="ctr"/>
            <a:r>
              <a:rPr lang="en-US" sz="2400" b="0" i="0" dirty="0">
                <a:effectLst/>
                <a:latin typeface="Sitka Subheading" pitchFamily="2" charset="0"/>
              </a:rPr>
              <a:t>In this module, collected sensor data is processed and analyzed in real-time. Advanced data analytics algorithms are employed to detect anomalies in water quality, predict maintenance needs, and optimize water usage. Machine learning models can also be applied to identify usage trends, helping to improve fountain placement and resource allocation.</a:t>
            </a:r>
          </a:p>
        </p:txBody>
      </p:sp>
      <p:pic>
        <p:nvPicPr>
          <p:cNvPr id="7" name="Picture 6">
            <a:extLst>
              <a:ext uri="{FF2B5EF4-FFF2-40B4-BE49-F238E27FC236}">
                <a16:creationId xmlns:a16="http://schemas.microsoft.com/office/drawing/2014/main" id="{5AB672A7-86FD-97AD-F9F0-841356EFB7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0945" y="3767031"/>
            <a:ext cx="5441950" cy="3090969"/>
          </a:xfrm>
          <a:prstGeom prst="rect">
            <a:avLst/>
          </a:prstGeom>
        </p:spPr>
      </p:pic>
    </p:spTree>
    <p:extLst>
      <p:ext uri="{BB962C8B-B14F-4D97-AF65-F5344CB8AC3E}">
        <p14:creationId xmlns:p14="http://schemas.microsoft.com/office/powerpoint/2010/main" val="1590655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E3EB92-48F8-61DC-ECDB-6139A3EAA78B}"/>
              </a:ext>
            </a:extLst>
          </p:cNvPr>
          <p:cNvSpPr txBox="1"/>
          <p:nvPr/>
        </p:nvSpPr>
        <p:spPr>
          <a:xfrm>
            <a:off x="1501108" y="408449"/>
            <a:ext cx="9916160" cy="3662541"/>
          </a:xfrm>
          <a:prstGeom prst="rect">
            <a:avLst/>
          </a:prstGeom>
          <a:noFill/>
        </p:spPr>
        <p:txBody>
          <a:bodyPr wrap="square">
            <a:spAutoFit/>
          </a:bodyPr>
          <a:lstStyle/>
          <a:p>
            <a:pPr algn="ctr"/>
            <a:r>
              <a:rPr lang="en-US" sz="4000" b="1" i="0" dirty="0">
                <a:effectLst/>
                <a:latin typeface="Bauhaus 93" panose="04030905020B02020C02" pitchFamily="82" charset="0"/>
              </a:rPr>
              <a:t> </a:t>
            </a:r>
            <a:r>
              <a:rPr lang="en-US" sz="4000" b="1" dirty="0">
                <a:solidFill>
                  <a:srgbClr val="FF0000"/>
                </a:solidFill>
                <a:latin typeface="Bauhaus 93" panose="04030905020B02020C02" pitchFamily="82" charset="0"/>
              </a:rPr>
              <a:t>3</a:t>
            </a:r>
            <a:r>
              <a:rPr lang="en-US" sz="4000" b="1" i="0" dirty="0">
                <a:solidFill>
                  <a:srgbClr val="FF0000"/>
                </a:solidFill>
                <a:effectLst/>
                <a:latin typeface="Bauhaus 93" panose="04030905020B02020C02" pitchFamily="82" charset="0"/>
              </a:rPr>
              <a:t>. User Interaction and Control</a:t>
            </a:r>
            <a:endParaRPr lang="en-US" sz="4000" b="1" i="0" dirty="0">
              <a:solidFill>
                <a:srgbClr val="FF0000"/>
              </a:solidFill>
              <a:effectLst/>
              <a:latin typeface="Sitka Small Semibold" pitchFamily="2" charset="0"/>
            </a:endParaRPr>
          </a:p>
          <a:p>
            <a:pPr algn="ctr"/>
            <a:r>
              <a:rPr lang="en-US" sz="2400" b="0" i="0" dirty="0">
                <a:effectLst/>
                <a:latin typeface="Sitka Small Semibold" pitchFamily="2" charset="0"/>
              </a:rPr>
              <a:t>The User Interaction and Control module offer an intuitive and user-friendly interface for both fountain users and administrators. Users can access the system via a dedicated mobile application or web portal to locate nearby fountains, check water quality, and receive real-time availability updates. Administrators gain control over fountain settings, allowing them to adjust water flow, monitor usage, and receive maintenance alerts.</a:t>
            </a:r>
          </a:p>
        </p:txBody>
      </p:sp>
      <p:pic>
        <p:nvPicPr>
          <p:cNvPr id="4" name="Picture 3">
            <a:extLst>
              <a:ext uri="{FF2B5EF4-FFF2-40B4-BE49-F238E27FC236}">
                <a16:creationId xmlns:a16="http://schemas.microsoft.com/office/drawing/2014/main" id="{973F5C50-84FF-8FE9-1F3B-C1030C4C6C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0513" y="4070990"/>
            <a:ext cx="4914928" cy="2787010"/>
          </a:xfrm>
          <a:prstGeom prst="rect">
            <a:avLst/>
          </a:prstGeom>
        </p:spPr>
      </p:pic>
    </p:spTree>
    <p:extLst>
      <p:ext uri="{BB962C8B-B14F-4D97-AF65-F5344CB8AC3E}">
        <p14:creationId xmlns:p14="http://schemas.microsoft.com/office/powerpoint/2010/main" val="1820312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A99880-4E47-01B1-D332-95A74E077135}"/>
              </a:ext>
            </a:extLst>
          </p:cNvPr>
          <p:cNvSpPr txBox="1"/>
          <p:nvPr/>
        </p:nvSpPr>
        <p:spPr>
          <a:xfrm>
            <a:off x="1551172" y="357195"/>
            <a:ext cx="10129520" cy="3908762"/>
          </a:xfrm>
          <a:prstGeom prst="rect">
            <a:avLst/>
          </a:prstGeom>
          <a:noFill/>
        </p:spPr>
        <p:txBody>
          <a:bodyPr wrap="square">
            <a:spAutoFit/>
          </a:bodyPr>
          <a:lstStyle/>
          <a:p>
            <a:pPr algn="l"/>
            <a:r>
              <a:rPr lang="en-US" sz="4000" b="1" i="0" dirty="0">
                <a:solidFill>
                  <a:srgbClr val="FF0000"/>
                </a:solidFill>
                <a:effectLst/>
                <a:latin typeface="Bauhaus 93" panose="04030905020B02020C02" pitchFamily="82" charset="0"/>
              </a:rPr>
              <a:t>4.Water Conservation and Sustainability</a:t>
            </a:r>
          </a:p>
          <a:p>
            <a:pPr algn="l"/>
            <a:endParaRPr lang="en-US" sz="4000" b="1" i="0" dirty="0">
              <a:solidFill>
                <a:srgbClr val="FF0000"/>
              </a:solidFill>
              <a:effectLst/>
              <a:latin typeface="Bauhaus 93" panose="04030905020B02020C02" pitchFamily="82" charset="0"/>
            </a:endParaRPr>
          </a:p>
          <a:p>
            <a:pPr algn="l"/>
            <a:r>
              <a:rPr lang="en-US" sz="2400" b="0" i="0" dirty="0">
                <a:effectLst/>
                <a:latin typeface="Sitka Subheading Semibold" pitchFamily="2" charset="0"/>
              </a:rPr>
              <a:t>One of the primary goals of our Smart Water Fountains system is to promote water conservation and sustainability.</a:t>
            </a:r>
          </a:p>
          <a:p>
            <a:pPr algn="l"/>
            <a:r>
              <a:rPr lang="en-US" sz="2400" b="0" i="0" dirty="0">
                <a:effectLst/>
                <a:latin typeface="Sitka Subheading Semibold" pitchFamily="2" charset="0"/>
              </a:rPr>
              <a:t> This module focuses on implementing water</a:t>
            </a:r>
          </a:p>
          <a:p>
            <a:pPr algn="l"/>
            <a:r>
              <a:rPr lang="en-US" sz="2400" b="0" i="0" dirty="0">
                <a:effectLst/>
                <a:latin typeface="Sitka Subheading Semibold" pitchFamily="2" charset="0"/>
              </a:rPr>
              <a:t>saving mechanisms, such as automatic shut</a:t>
            </a:r>
          </a:p>
          <a:p>
            <a:pPr algn="l"/>
            <a:r>
              <a:rPr lang="en-US" sz="2400" b="0" i="0" dirty="0">
                <a:effectLst/>
                <a:latin typeface="Sitka Subheading Semibold" pitchFamily="2" charset="0"/>
              </a:rPr>
              <a:t>off during low usage hours, intelligent</a:t>
            </a:r>
          </a:p>
          <a:p>
            <a:pPr algn="l"/>
            <a:r>
              <a:rPr lang="en-US" sz="2400" b="0" i="0" dirty="0">
                <a:effectLst/>
                <a:latin typeface="Sitka Subheading Semibold" pitchFamily="2" charset="0"/>
              </a:rPr>
              <a:t> scheduling, and feedback mechanisms to</a:t>
            </a:r>
          </a:p>
          <a:p>
            <a:pPr algn="l"/>
            <a:r>
              <a:rPr lang="en-US" sz="2400" b="0" i="0" dirty="0">
                <a:effectLst/>
                <a:latin typeface="Sitka Subheading Semibold" pitchFamily="2" charset="0"/>
              </a:rPr>
              <a:t> encourage responsible water consumption.</a:t>
            </a:r>
          </a:p>
        </p:txBody>
      </p:sp>
      <p:pic>
        <p:nvPicPr>
          <p:cNvPr id="9" name="Picture 8">
            <a:extLst>
              <a:ext uri="{FF2B5EF4-FFF2-40B4-BE49-F238E27FC236}">
                <a16:creationId xmlns:a16="http://schemas.microsoft.com/office/drawing/2014/main" id="{B9CE94D7-EDC0-3C39-E436-40B6C17862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6178" y="1805650"/>
            <a:ext cx="4767604" cy="5208607"/>
          </a:xfrm>
          <a:prstGeom prst="rect">
            <a:avLst/>
          </a:prstGeom>
        </p:spPr>
      </p:pic>
      <p:pic>
        <p:nvPicPr>
          <p:cNvPr id="11" name="Picture 10">
            <a:extLst>
              <a:ext uri="{FF2B5EF4-FFF2-40B4-BE49-F238E27FC236}">
                <a16:creationId xmlns:a16="http://schemas.microsoft.com/office/drawing/2014/main" id="{E19392A3-02B8-1F22-6536-D484205506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7368" y="3429000"/>
            <a:ext cx="8093034" cy="3796621"/>
          </a:xfrm>
          <a:prstGeom prst="rect">
            <a:avLst/>
          </a:prstGeom>
        </p:spPr>
      </p:pic>
    </p:spTree>
    <p:extLst>
      <p:ext uri="{BB962C8B-B14F-4D97-AF65-F5344CB8AC3E}">
        <p14:creationId xmlns:p14="http://schemas.microsoft.com/office/powerpoint/2010/main" val="2983579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D10F53-BA72-010A-03E8-62359D518DD2}"/>
              </a:ext>
            </a:extLst>
          </p:cNvPr>
          <p:cNvSpPr txBox="1"/>
          <p:nvPr/>
        </p:nvSpPr>
        <p:spPr>
          <a:xfrm>
            <a:off x="929830" y="1194710"/>
            <a:ext cx="11489804" cy="3570208"/>
          </a:xfrm>
          <a:prstGeom prst="rect">
            <a:avLst/>
          </a:prstGeom>
          <a:noFill/>
        </p:spPr>
        <p:txBody>
          <a:bodyPr wrap="square">
            <a:spAutoFit/>
          </a:bodyPr>
          <a:lstStyle/>
          <a:p>
            <a:pPr algn="l"/>
            <a:r>
              <a:rPr lang="en-US" sz="4000" b="1" i="0" dirty="0">
                <a:solidFill>
                  <a:srgbClr val="FF0000"/>
                </a:solidFill>
                <a:effectLst/>
                <a:latin typeface="Bauhaus 93" panose="04030905020B02020C02" pitchFamily="82" charset="0"/>
              </a:rPr>
              <a:t>      5. Remote Maintenance and Diagnostics</a:t>
            </a:r>
          </a:p>
          <a:p>
            <a:pPr algn="ctr"/>
            <a:r>
              <a:rPr lang="en-US" sz="2400" dirty="0">
                <a:solidFill>
                  <a:schemeClr val="bg2">
                    <a:lumMod val="25000"/>
                  </a:schemeClr>
                </a:solidFill>
                <a:latin typeface="Sitka Small Semibold" pitchFamily="2" charset="0"/>
              </a:rPr>
              <a:t>Ensure the continuous operation of the Smart Water</a:t>
            </a:r>
          </a:p>
          <a:p>
            <a:pPr algn="ctr"/>
            <a:r>
              <a:rPr lang="en-US" sz="2400" dirty="0">
                <a:solidFill>
                  <a:schemeClr val="bg2">
                    <a:lumMod val="25000"/>
                  </a:schemeClr>
                </a:solidFill>
                <a:latin typeface="Sitka Small Semibold" pitchFamily="2" charset="0"/>
              </a:rPr>
              <a:t> Fountains, remote maintenance and diagnostics capabilities are integrated. Through IoT connectivity, administrators can remotely monitor fountain health, detect malfunctions, </a:t>
            </a:r>
          </a:p>
          <a:p>
            <a:pPr algn="ctr"/>
            <a:r>
              <a:rPr lang="en-US" sz="2400" dirty="0">
                <a:solidFill>
                  <a:schemeClr val="bg2">
                    <a:lumMod val="25000"/>
                  </a:schemeClr>
                </a:solidFill>
                <a:latin typeface="Sitka Small Semibold" pitchFamily="2" charset="0"/>
              </a:rPr>
              <a:t>and schedule maintenance tasks. This proactive approach reduces downtime and enhances overall system</a:t>
            </a:r>
          </a:p>
          <a:p>
            <a:pPr algn="ctr"/>
            <a:r>
              <a:rPr lang="en-US" sz="2400" dirty="0">
                <a:solidFill>
                  <a:schemeClr val="bg2">
                    <a:lumMod val="25000"/>
                  </a:schemeClr>
                </a:solidFill>
                <a:latin typeface="Sitka Small Semibold" pitchFamily="2" charset="0"/>
              </a:rPr>
              <a:t> reliability.</a:t>
            </a:r>
            <a:endParaRPr lang="en-US" sz="2400" b="1" i="0" dirty="0">
              <a:solidFill>
                <a:schemeClr val="bg2">
                  <a:lumMod val="25000"/>
                </a:schemeClr>
              </a:solidFill>
              <a:effectLst/>
              <a:latin typeface="Sitka Small Semibold" pitchFamily="2" charset="0"/>
            </a:endParaRPr>
          </a:p>
          <a:p>
            <a:pPr algn="l"/>
            <a:r>
              <a:rPr lang="en-US" b="0" i="0" dirty="0">
                <a:solidFill>
                  <a:srgbClr val="D1D5DB"/>
                </a:solidFill>
                <a:effectLst/>
                <a:latin typeface="Söhne"/>
              </a:rPr>
              <a:t>To</a:t>
            </a:r>
          </a:p>
        </p:txBody>
      </p:sp>
      <p:pic>
        <p:nvPicPr>
          <p:cNvPr id="5" name="Picture 4">
            <a:extLst>
              <a:ext uri="{FF2B5EF4-FFF2-40B4-BE49-F238E27FC236}">
                <a16:creationId xmlns:a16="http://schemas.microsoft.com/office/drawing/2014/main" id="{70DF1DCC-C6C9-4858-F829-52A9663C8B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8121" y="3657123"/>
            <a:ext cx="3787569" cy="3200877"/>
          </a:xfrm>
          <a:prstGeom prst="rect">
            <a:avLst/>
          </a:prstGeom>
        </p:spPr>
      </p:pic>
    </p:spTree>
    <p:extLst>
      <p:ext uri="{BB962C8B-B14F-4D97-AF65-F5344CB8AC3E}">
        <p14:creationId xmlns:p14="http://schemas.microsoft.com/office/powerpoint/2010/main" val="13098857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TM04033937[[fn=Vapor Trail]]</Template>
  <TotalTime>198</TotalTime>
  <Words>855</Words>
  <Application>Microsoft Office PowerPoint</Application>
  <PresentationFormat>Widescreen</PresentationFormat>
  <Paragraphs>64</Paragraphs>
  <Slides>13</Slides>
  <Notes>0</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13</vt:i4>
      </vt:variant>
    </vt:vector>
  </HeadingPairs>
  <TitlesOfParts>
    <vt:vector size="31" baseType="lpstr">
      <vt:lpstr>Agency FB</vt:lpstr>
      <vt:lpstr>Arial</vt:lpstr>
      <vt:lpstr>Arial Black</vt:lpstr>
      <vt:lpstr>Bahnschrift SemiBold Condensed</vt:lpstr>
      <vt:lpstr>Bahnschrift SemiBold SemiConden</vt:lpstr>
      <vt:lpstr>Bauhaus 93</vt:lpstr>
      <vt:lpstr>Broadway</vt:lpstr>
      <vt:lpstr>Calisto MT</vt:lpstr>
      <vt:lpstr>Cascadia Code</vt:lpstr>
      <vt:lpstr>Copperplate Gothic Bold</vt:lpstr>
      <vt:lpstr>Corbel</vt:lpstr>
      <vt:lpstr>Engravers MT</vt:lpstr>
      <vt:lpstr>Sitka Small Semibold</vt:lpstr>
      <vt:lpstr>Sitka Subheading</vt:lpstr>
      <vt:lpstr>Sitka Subheading Semibold</vt:lpstr>
      <vt:lpstr>Söhne</vt:lpstr>
      <vt:lpstr>Wingdings</vt:lpstr>
      <vt:lpstr>Parallax</vt:lpstr>
      <vt:lpstr>SMART WATER FOUNTAIN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WATER FOUNTAIN</dc:title>
  <dc:creator>Mukesh Parthi</dc:creator>
  <cp:lastModifiedBy>Mukesh Parthi</cp:lastModifiedBy>
  <cp:revision>1</cp:revision>
  <dcterms:created xsi:type="dcterms:W3CDTF">2023-09-28T06:12:11Z</dcterms:created>
  <dcterms:modified xsi:type="dcterms:W3CDTF">2023-09-28T09:30:12Z</dcterms:modified>
</cp:coreProperties>
</file>